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3" r:id="rId9"/>
    <p:sldId id="274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6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0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3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3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21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50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3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8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3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8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8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017A5-1B71-43E6-9231-75228D52D2DB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9C5D-C13C-4C01-AA53-0834FF5BA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Naver_Weather_story/1_1?:language=ko-KR&amp;publish=yes&amp;:display_count=n&amp;:origin=viz_share_link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dhjj77.github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8" b="14858"/>
          <a:stretch/>
        </p:blipFill>
        <p:spPr>
          <a:xfrm>
            <a:off x="0" y="0"/>
            <a:ext cx="1201546" cy="120154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48135" y="340490"/>
            <a:ext cx="255230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한국 </a:t>
            </a:r>
            <a:r>
              <a:rPr lang="en-US" altLang="ko-KR" sz="28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IT </a:t>
            </a:r>
            <a:r>
              <a:rPr lang="ko-KR" altLang="en-US" sz="28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교육원</a:t>
            </a:r>
            <a:endParaRPr lang="en-US" altLang="ko-KR" sz="2800" b="1" cap="none" spc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ko-KR" altLang="en-US" sz="2800" b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이두환</a:t>
            </a:r>
            <a:endParaRPr lang="en-US" altLang="ko-KR" sz="28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32" y="115418"/>
            <a:ext cx="890588" cy="8905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58349" y="1006006"/>
            <a:ext cx="230374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2021-07-22</a:t>
            </a:r>
            <a:endParaRPr lang="en-US" altLang="ko-KR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7" y="1467671"/>
            <a:ext cx="5244511" cy="329162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53990" y="3706923"/>
            <a:ext cx="9291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0313170"/>
              </a:avLst>
            </a:prstTxWarp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크롤링을 통한 </a:t>
            </a:r>
            <a:endParaRPr lang="en-US" altLang="ko-KR" sz="5400" b="1" cap="none" spc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ko-KR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네이버 날씨 정보의 데이터 수집과</a:t>
            </a:r>
            <a:r>
              <a:rPr lang="en-US" altLang="ko-KR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endParaRPr lang="en-US" altLang="ko-KR" sz="54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altLang="ko-KR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Tableau</a:t>
            </a:r>
            <a:r>
              <a:rPr lang="ko-KR" altLang="en-US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를 활용한 시각화</a:t>
            </a:r>
            <a:endParaRPr lang="en-US" altLang="ko-KR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156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1895475"/>
            <a:ext cx="10946296" cy="4779593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31717" cy="1895475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4" name="직사각형 3"/>
          <p:cNvSpPr/>
          <p:nvPr/>
        </p:nvSpPr>
        <p:spPr>
          <a:xfrm rot="16200000">
            <a:off x="-1065325" y="3993884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9447935"/>
              </a:avLst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ko-KR" altLang="en-US" sz="5400" b="1" cap="none" spc="50" smtClean="0">
                <a:ln w="0">
                  <a:solidFill>
                    <a:srgbClr val="00B0F0"/>
                  </a:solidFill>
                </a:ln>
                <a:solidFill>
                  <a:srgbClr val="92D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대구 날씨</a:t>
            </a:r>
            <a:r>
              <a:rPr lang="en-US" altLang="ko-KR" sz="5400" b="1" cap="none" spc="50" smtClean="0">
                <a:ln w="0">
                  <a:solidFill>
                    <a:srgbClr val="00B0F0"/>
                  </a:solidFill>
                </a:ln>
                <a:solidFill>
                  <a:srgbClr val="92D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5400" b="1" cap="none" spc="50" smtClean="0">
                <a:ln w="0">
                  <a:solidFill>
                    <a:srgbClr val="00B0F0"/>
                  </a:solidFill>
                </a:ln>
                <a:solidFill>
                  <a:srgbClr val="92D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맵</a:t>
            </a:r>
            <a:r>
              <a:rPr lang="en-US" altLang="ko-KR" sz="5400" b="1" cap="none" spc="50" smtClean="0">
                <a:ln w="0">
                  <a:solidFill>
                    <a:srgbClr val="00B0F0"/>
                  </a:solidFill>
                </a:ln>
                <a:solidFill>
                  <a:srgbClr val="92D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en-US" altLang="ko-KR" sz="5400" b="1" cap="none" spc="50">
              <a:ln w="0">
                <a:solidFill>
                  <a:srgbClr val="00B0F0"/>
                </a:solidFill>
              </a:ln>
              <a:solidFill>
                <a:srgbClr val="92D05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09320" y="94186"/>
            <a:ext cx="8999580" cy="181588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네이버 대구 날씨 데이터에서 각 구별로 </a:t>
            </a:r>
            <a:endParaRPr lang="en-US" altLang="ko-KR" sz="28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오전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/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오후 강수확률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최저기온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/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최고기온에 대한 정보를</a:t>
            </a:r>
            <a:endParaRPr lang="en-US" altLang="ko-KR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당일 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+ 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향후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4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일에 대해 </a:t>
            </a:r>
            <a:endParaRPr lang="en-US" altLang="ko-KR" sz="28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Tableau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를 활용하여 맵 형태로 시각화함</a:t>
            </a:r>
            <a:endParaRPr lang="en-US" altLang="ko-KR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3641" y="5351629"/>
            <a:ext cx="731540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배경으로 사용된 지도는 </a:t>
            </a:r>
            <a:r>
              <a:rPr lang="en-US" altLang="ko-KR" sz="32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MAPBOX</a:t>
            </a:r>
            <a:r>
              <a:rPr lang="ko-KR" altLang="en-US" sz="32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에서</a:t>
            </a:r>
            <a:endParaRPr lang="en-US" altLang="ko-KR" sz="3200" b="1" smtClean="0">
              <a:ln w="9525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ko-KR" altLang="en-US" sz="32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제작한 맵 스타일을 사용함</a:t>
            </a:r>
            <a:endParaRPr lang="en-US" altLang="ko-KR" sz="3200" b="1" cap="none" spc="0">
              <a:ln w="9525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435761" y="2759885"/>
            <a:ext cx="2304502" cy="2402684"/>
            <a:chOff x="1435761" y="2759885"/>
            <a:chExt cx="2304502" cy="2402684"/>
          </a:xfrm>
        </p:grpSpPr>
        <p:grpSp>
          <p:nvGrpSpPr>
            <p:cNvPr id="18" name="그룹 17"/>
            <p:cNvGrpSpPr/>
            <p:nvPr/>
          </p:nvGrpSpPr>
          <p:grpSpPr>
            <a:xfrm>
              <a:off x="1435761" y="3612459"/>
              <a:ext cx="1751325" cy="1550110"/>
              <a:chOff x="1435761" y="3612459"/>
              <a:chExt cx="1751325" cy="155011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1958936" y="3612459"/>
                <a:ext cx="360194" cy="44270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2513544" y="4040177"/>
                <a:ext cx="360194" cy="44270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2102775" y="4261529"/>
                <a:ext cx="360194" cy="44270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663534" y="4157957"/>
                <a:ext cx="360194" cy="44270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1435761" y="4719864"/>
                <a:ext cx="360194" cy="44270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2826892" y="4601490"/>
                <a:ext cx="360194" cy="44270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2046866" y="4689246"/>
                <a:ext cx="360194" cy="442705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cxnSp>
          <p:nvCxnSpPr>
            <p:cNvPr id="27" name="꺾인 연결선 26"/>
            <p:cNvCxnSpPr>
              <a:endCxn id="8" idx="0"/>
            </p:cNvCxnSpPr>
            <p:nvPr/>
          </p:nvCxnSpPr>
          <p:spPr>
            <a:xfrm rot="5400000">
              <a:off x="2005520" y="3155009"/>
              <a:ext cx="590963" cy="323936"/>
            </a:xfrm>
            <a:prstGeom prst="bentConnector3">
              <a:avLst>
                <a:gd name="adj1" fmla="val -157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2478378" y="2759885"/>
              <a:ext cx="126188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r>
                <a:rPr lang="ko-KR" altLang="en-US" sz="2800" b="1" cap="none" spc="0" smtClean="0">
                  <a:ln w="9525">
                    <a:solidFill>
                      <a:srgbClr val="FFFF00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구단위</a:t>
              </a:r>
              <a:endParaRPr lang="en-US" altLang="ko-KR" sz="2800" b="1" cap="none" spc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245705" y="2438400"/>
            <a:ext cx="9675334" cy="4121426"/>
            <a:chOff x="1245705" y="2438400"/>
            <a:chExt cx="9675334" cy="4121426"/>
          </a:xfrm>
        </p:grpSpPr>
        <p:grpSp>
          <p:nvGrpSpPr>
            <p:cNvPr id="25" name="그룹 24"/>
            <p:cNvGrpSpPr/>
            <p:nvPr/>
          </p:nvGrpSpPr>
          <p:grpSpPr>
            <a:xfrm>
              <a:off x="1245705" y="2438400"/>
              <a:ext cx="9675334" cy="4121426"/>
              <a:chOff x="1245705" y="2438400"/>
              <a:chExt cx="9675334" cy="4121426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245705" y="2438400"/>
                <a:ext cx="1941381" cy="4121426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206245" y="2438400"/>
                <a:ext cx="1941381" cy="4121426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147626" y="2438400"/>
                <a:ext cx="1941381" cy="4121426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089007" y="2438400"/>
                <a:ext cx="1941381" cy="4121426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8979658" y="2438400"/>
                <a:ext cx="1941381" cy="4121426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6" name="꺾인 연결선 35"/>
            <p:cNvCxnSpPr/>
            <p:nvPr/>
          </p:nvCxnSpPr>
          <p:spPr>
            <a:xfrm rot="16200000" flipV="1">
              <a:off x="3955188" y="2690261"/>
              <a:ext cx="818201" cy="367486"/>
            </a:xfrm>
            <a:prstGeom prst="bentConnector3">
              <a:avLst>
                <a:gd name="adj1" fmla="val 1410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4470267" y="2983340"/>
              <a:ext cx="126188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angle"/>
              </a:sp3d>
            </a:bodyPr>
            <a:lstStyle/>
            <a:p>
              <a:pPr algn="ctr"/>
              <a:r>
                <a:rPr lang="ko-KR" altLang="en-US" sz="2800" b="1" cap="none" spc="0" smtClean="0">
                  <a:ln w="6350">
                    <a:solidFill>
                      <a:srgbClr val="FFC000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날짜별</a:t>
              </a:r>
              <a:endParaRPr lang="en-US" altLang="ko-KR" sz="2800" b="1" cap="none" spc="0">
                <a:ln w="6350">
                  <a:solidFill>
                    <a:srgbClr val="FFC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40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44486" y="1921565"/>
            <a:ext cx="9992139" cy="4753503"/>
            <a:chOff x="0" y="1577010"/>
            <a:chExt cx="9881121" cy="52809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77010"/>
              <a:ext cx="7042671" cy="528099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671" y="1577010"/>
              <a:ext cx="2838450" cy="528099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 rot="16200000">
            <a:off x="-885883" y="3764179"/>
            <a:ext cx="466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9447935"/>
              </a:avLst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ko-KR" altLang="en-US" sz="5400" b="1" cap="none" spc="50" smtClean="0">
                <a:ln w="0">
                  <a:solidFill>
                    <a:srgbClr val="00B0F0"/>
                  </a:solidFill>
                </a:ln>
                <a:solidFill>
                  <a:srgbClr val="92D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대구 날씨</a:t>
            </a:r>
            <a:r>
              <a:rPr lang="en-US" altLang="ko-KR" sz="5400" b="1" cap="none" spc="50" smtClean="0">
                <a:ln w="0">
                  <a:solidFill>
                    <a:srgbClr val="00B0F0"/>
                  </a:solidFill>
                </a:ln>
                <a:solidFill>
                  <a:srgbClr val="92D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5400" b="1" cap="none" spc="50" smtClean="0">
                <a:ln w="0">
                  <a:solidFill>
                    <a:srgbClr val="00B0F0"/>
                  </a:solidFill>
                </a:ln>
                <a:solidFill>
                  <a:srgbClr val="92D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차트</a:t>
            </a:r>
            <a:r>
              <a:rPr lang="en-US" altLang="ko-KR" sz="5400" b="1" spc="50">
                <a:ln w="0">
                  <a:solidFill>
                    <a:srgbClr val="00B0F0"/>
                  </a:solidFill>
                </a:ln>
                <a:solidFill>
                  <a:srgbClr val="92D05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en-US" altLang="ko-KR" sz="5400" b="1" cap="none" spc="50">
              <a:ln w="0">
                <a:solidFill>
                  <a:srgbClr val="00B0F0"/>
                </a:solidFill>
              </a:ln>
              <a:solidFill>
                <a:srgbClr val="92D05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31717" cy="1895475"/>
          </a:xfrm>
          <a:prstGeom prst="rect">
            <a:avLst/>
          </a:prstGeom>
          <a:effectLst>
            <a:softEdge rad="101600"/>
          </a:effectLst>
        </p:spPr>
      </p:pic>
      <p:grpSp>
        <p:nvGrpSpPr>
          <p:cNvPr id="21" name="그룹 20"/>
          <p:cNvGrpSpPr/>
          <p:nvPr/>
        </p:nvGrpSpPr>
        <p:grpSpPr>
          <a:xfrm>
            <a:off x="2160103" y="2557670"/>
            <a:ext cx="4341606" cy="1099758"/>
            <a:chOff x="2160103" y="2557670"/>
            <a:chExt cx="4341606" cy="1099758"/>
          </a:xfrm>
        </p:grpSpPr>
        <p:sp>
          <p:nvSpPr>
            <p:cNvPr id="11" name="직사각형 10"/>
            <p:cNvSpPr/>
            <p:nvPr/>
          </p:nvSpPr>
          <p:spPr>
            <a:xfrm>
              <a:off x="2160103" y="2557670"/>
              <a:ext cx="4196014" cy="10871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2269522" y="2769704"/>
              <a:ext cx="180000" cy="180000"/>
            </a:xfrm>
            <a:prstGeom prst="ellipse">
              <a:avLst/>
            </a:prstGeom>
            <a:solidFill>
              <a:srgbClr val="0070C0"/>
            </a:solidFill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464904" y="2585038"/>
              <a:ext cx="165141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r>
                <a:rPr lang="ko-KR" altLang="en-US" b="1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오전 강수확률</a:t>
              </a:r>
              <a:endParaRPr lang="en-US" altLang="ko-KR" b="1" cap="none" spc="0">
                <a:ln w="3175">
                  <a:noFill/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64904" y="3275449"/>
              <a:ext cx="165141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r>
                <a:rPr lang="ko-KR" altLang="en-US" b="1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오후 강수확률</a:t>
              </a:r>
              <a:endParaRPr lang="en-US" altLang="ko-KR" b="1" cap="none" spc="0">
                <a:ln w="3175">
                  <a:noFill/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75052" y="3209826"/>
              <a:ext cx="180000" cy="180000"/>
            </a:xfrm>
            <a:prstGeom prst="rect">
              <a:avLst/>
            </a:prstGeom>
            <a:solidFill>
              <a:srgbClr val="0070C0"/>
            </a:solidFill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4718815" y="2799190"/>
              <a:ext cx="180000" cy="180000"/>
            </a:xfrm>
            <a:prstGeom prst="triangle">
              <a:avLst/>
            </a:prstGeom>
            <a:solidFill>
              <a:srgbClr val="FF0000"/>
            </a:solidFill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4727769" y="3207242"/>
              <a:ext cx="180000" cy="180000"/>
            </a:xfrm>
            <a:prstGeom prst="triangle">
              <a:avLst/>
            </a:prstGeom>
            <a:solidFill>
              <a:srgbClr val="FF0000"/>
            </a:solidFill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50295" y="2585038"/>
              <a:ext cx="165141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r>
                <a:rPr lang="ko-KR" altLang="en-US" b="1" smtClean="0">
                  <a:ln w="3175">
                    <a:noFill/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최고 기온</a:t>
              </a:r>
              <a:endParaRPr lang="en-US" altLang="ko-KR" b="1" cap="none" spc="0">
                <a:ln w="3175">
                  <a:noFill/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50295" y="3288096"/>
              <a:ext cx="165141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r>
                <a:rPr lang="ko-KR" altLang="en-US" b="1" smtClean="0">
                  <a:ln w="3175">
                    <a:noFill/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최저 기온</a:t>
              </a:r>
              <a:endParaRPr lang="en-US" altLang="ko-KR" b="1" cap="none" spc="0">
                <a:ln w="3175">
                  <a:noFill/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109320" y="94186"/>
            <a:ext cx="8999580" cy="181588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네이버 대구 날씨 데이터에서 각 구별로 </a:t>
            </a:r>
            <a:endParaRPr lang="en-US" altLang="ko-KR" sz="28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오전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/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오후 강수확률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최저기온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/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최고기온에 대한 정보를</a:t>
            </a:r>
            <a:endParaRPr lang="en-US" altLang="ko-KR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당일 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+ 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향후</a:t>
            </a:r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4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일에 대해 </a:t>
            </a:r>
            <a:endParaRPr lang="en-US" altLang="ko-KR" sz="28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Tableau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를 활용하여 차트 형태로 시각화함</a:t>
            </a:r>
            <a:endParaRPr lang="en-US" altLang="ko-KR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1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2" y="1895475"/>
            <a:ext cx="11396871" cy="47371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31717" cy="1895475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5" name="직사각형 4"/>
          <p:cNvSpPr/>
          <p:nvPr/>
        </p:nvSpPr>
        <p:spPr>
          <a:xfrm>
            <a:off x="384312" y="2036624"/>
            <a:ext cx="2759089" cy="175432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ko-KR" altLang="en-US" sz="54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전국 </a:t>
            </a:r>
            <a:endParaRPr lang="en-US" altLang="ko-KR" sz="5400" b="1" cap="none" spc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날씨</a:t>
            </a:r>
            <a:r>
              <a:rPr lang="en-US" altLang="ko-KR" sz="54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</a:t>
            </a:r>
            <a:r>
              <a:rPr lang="ko-KR" altLang="en-US" sz="54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맵</a:t>
            </a:r>
            <a:r>
              <a:rPr lang="en-US" altLang="ko-KR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</a:t>
            </a:r>
            <a:endParaRPr lang="en-US" altLang="ko-KR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870690" y="2345635"/>
            <a:ext cx="3079534" cy="3753126"/>
            <a:chOff x="2870690" y="2345635"/>
            <a:chExt cx="3079534" cy="3753126"/>
          </a:xfrm>
        </p:grpSpPr>
        <p:sp>
          <p:nvSpPr>
            <p:cNvPr id="6" name="타원 5"/>
            <p:cNvSpPr/>
            <p:nvPr/>
          </p:nvSpPr>
          <p:spPr>
            <a:xfrm>
              <a:off x="5102085" y="2345635"/>
              <a:ext cx="848139" cy="91440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/>
            <p:nvPr/>
          </p:nvCxnSpPr>
          <p:spPr>
            <a:xfrm flipV="1">
              <a:off x="4267200" y="2802837"/>
              <a:ext cx="742120" cy="231911"/>
            </a:xfrm>
            <a:prstGeom prst="bentConnector3">
              <a:avLst>
                <a:gd name="adj1" fmla="val 1786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2870690" y="3051773"/>
              <a:ext cx="2557110" cy="304698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threePt" dir="t"/>
              </a:scene3d>
              <a:sp3d extrusionH="57150">
                <a:bevelT w="57150" h="38100" prst="artDeco"/>
              </a:sp3d>
            </a:bodyPr>
            <a:lstStyle/>
            <a:p>
              <a:pPr algn="ctr"/>
              <a:r>
                <a:rPr lang="ko-KR" altLang="en-US" sz="2400" b="0" cap="none" spc="0" smtClean="0">
                  <a:ln w="0"/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기온에따라 </a:t>
              </a:r>
              <a:endParaRPr lang="en-US" altLang="ko-KR" sz="2400" b="0" cap="none" spc="0" smtClean="0">
                <a:ln w="0"/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ko-KR" altLang="en-US" sz="2400" b="0" cap="none" spc="0" smtClean="0">
                  <a:ln w="0"/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아이콘의</a:t>
              </a:r>
              <a:endParaRPr lang="en-US" altLang="ko-KR" sz="2400" b="0" cap="none" spc="0" smtClean="0">
                <a:ln w="0"/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ko-KR" altLang="en-US" sz="2400" b="0" cap="none" spc="0" smtClean="0">
                  <a:ln w="0"/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모양이 변하고</a:t>
              </a:r>
              <a:endParaRPr lang="en-US" altLang="ko-KR" sz="2400" b="0" cap="none" spc="0" smtClean="0">
                <a:ln w="0"/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ko-KR" altLang="en-US" sz="2400" smtClean="0">
                  <a:ln w="0"/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온도에 따라 </a:t>
              </a:r>
              <a:endParaRPr lang="en-US" altLang="ko-KR" sz="2400" smtClean="0">
                <a:ln w="0"/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ko-KR" altLang="en-US" sz="2400" smtClean="0">
                  <a:ln w="0"/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아이콘의 크기가 </a:t>
              </a:r>
              <a:endParaRPr lang="en-US" altLang="ko-KR" sz="2400" smtClean="0">
                <a:ln w="0"/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ko-KR" altLang="en-US" sz="2400" smtClean="0">
                  <a:ln w="0"/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변하기 때문에</a:t>
              </a:r>
              <a:endParaRPr lang="en-US" altLang="ko-KR" sz="2400" smtClean="0">
                <a:ln w="0"/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ko-KR" altLang="en-US" sz="2400" smtClean="0">
                  <a:ln w="0"/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직관적인</a:t>
              </a:r>
              <a:endParaRPr lang="en-US" altLang="ko-KR" sz="2400" smtClean="0">
                <a:ln w="0"/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ko-KR" altLang="en-US" sz="2400" smtClean="0">
                  <a:ln w="0"/>
                  <a:gradFill flip="none" rotWithShape="1">
                    <a:gsLst>
                      <a:gs pos="0">
                        <a:srgbClr val="FFC000">
                          <a:shade val="30000"/>
                          <a:satMod val="115000"/>
                        </a:srgbClr>
                      </a:gs>
                      <a:gs pos="50000">
                        <a:srgbClr val="FFC000">
                          <a:shade val="67500"/>
                          <a:satMod val="115000"/>
                        </a:srgbClr>
                      </a:gs>
                      <a:gs pos="100000">
                        <a:srgbClr val="FFC000">
                          <a:shade val="100000"/>
                          <a:satMod val="115000"/>
                        </a:srgbClr>
                      </a:gs>
                    </a:gsLst>
                    <a:lin ang="18900000" scaled="1"/>
                    <a:tileRect/>
                  </a:gra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시각화가 가능</a:t>
              </a:r>
              <a:endParaRPr lang="en-US" altLang="ko-KR" sz="2400" smtClean="0">
                <a:ln w="0"/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109320" y="94186"/>
            <a:ext cx="7792518" cy="181588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네이버 전국 날씨 데이터에서 </a:t>
            </a:r>
            <a:endParaRPr lang="en-US" altLang="ko-KR" sz="28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12</a:t>
            </a:r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개 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지역의 현재기온</a:t>
            </a:r>
            <a:r>
              <a:rPr lang="en-US" altLang="ko-KR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기상상황에 대한 정보를</a:t>
            </a:r>
          </a:p>
          <a:p>
            <a:r>
              <a:rPr lang="en-US" altLang="ko-KR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Tableau</a:t>
            </a:r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를 활용하여 </a:t>
            </a:r>
            <a:endParaRPr lang="en-US" altLang="ko-KR" sz="28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맵형태로 </a:t>
            </a:r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시각화함</a:t>
            </a:r>
            <a:endParaRPr lang="en-US" altLang="ko-KR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13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1061" y="1895475"/>
            <a:ext cx="11317355" cy="4558334"/>
            <a:chOff x="723278" y="3149669"/>
            <a:chExt cx="10429875" cy="2466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78" y="3149669"/>
              <a:ext cx="7591425" cy="24669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703" y="3149669"/>
              <a:ext cx="2838450" cy="2466975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31717" cy="1895475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7" name="직사각형 6"/>
          <p:cNvSpPr/>
          <p:nvPr/>
        </p:nvSpPr>
        <p:spPr>
          <a:xfrm>
            <a:off x="3109320" y="94186"/>
            <a:ext cx="7792518" cy="181588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네이버 전국 날씨 데이터에서 </a:t>
            </a:r>
            <a:endParaRPr lang="en-US" altLang="ko-KR" sz="28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US" altLang="ko-KR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12</a:t>
            </a:r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개 </a:t>
            </a:r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지역의 현재기온</a:t>
            </a:r>
            <a:r>
              <a:rPr lang="en-US" altLang="ko-KR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기상상황에 대한 정보를</a:t>
            </a:r>
          </a:p>
          <a:p>
            <a:r>
              <a:rPr lang="en-US" altLang="ko-KR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Tableau</a:t>
            </a:r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를 활용하여 </a:t>
            </a:r>
            <a:endParaRPr lang="en-US" altLang="ko-KR" sz="28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ko-KR" altLang="en-US" sz="28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차트형태로 </a:t>
            </a:r>
            <a:r>
              <a:rPr lang="ko-KR" altLang="en-US" sz="2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시각화함</a:t>
            </a:r>
            <a:endParaRPr lang="en-US" altLang="ko-KR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74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" y="923330"/>
            <a:ext cx="11052313" cy="55416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321768" y="200055"/>
            <a:ext cx="509626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1Righ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ko-KR" altLang="en-US" sz="8800" b="0" cap="none" spc="0" smtClean="0">
                <a:ln w="0"/>
                <a:solidFill>
                  <a:srgbClr val="7030A0"/>
                </a:solidFill>
                <a:effectLst>
                  <a:outerShdw blurRad="101600" dist="190500" dir="10260000" sx="86000" sy="86000" kx="1300200" algn="ctr" rotWithShape="0">
                    <a:prstClr val="black">
                      <a:alpha val="43000"/>
                    </a:prstClr>
                  </a:outerShdw>
                </a:effectLst>
              </a:rPr>
              <a:t>대시 보드</a:t>
            </a:r>
            <a:endParaRPr lang="en-US" altLang="ko-KR" sz="8800" b="0" cap="none" spc="0">
              <a:ln w="0"/>
              <a:solidFill>
                <a:srgbClr val="7030A0"/>
              </a:solidFill>
              <a:effectLst>
                <a:outerShdw blurRad="101600" dist="190500" dir="10260000" sx="86000" sy="86000" kx="1300200" algn="ctr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64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94495" y="2106358"/>
            <a:ext cx="4442242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ko-KR" altLang="en-US" sz="16600" b="0" cap="none" spc="0" smtClean="0">
                <a:ln w="0">
                  <a:solidFill>
                    <a:srgbClr val="00B05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결론</a:t>
            </a:r>
            <a:endParaRPr lang="en-US" altLang="ko-KR" sz="16600" b="0" cap="none" spc="0">
              <a:ln w="0">
                <a:solidFill>
                  <a:srgbClr val="00B050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5805">
            <a:off x="6964563" y="972455"/>
            <a:ext cx="3680649" cy="2481560"/>
          </a:xfrm>
          <a:prstGeom prst="rect">
            <a:avLst/>
          </a:prstGeom>
          <a:effectLst>
            <a:softEdge rad="660400"/>
          </a:effectLst>
        </p:spPr>
      </p:pic>
    </p:spTree>
    <p:extLst>
      <p:ext uri="{BB962C8B-B14F-4D97-AF65-F5344CB8AC3E}">
        <p14:creationId xmlns:p14="http://schemas.microsoft.com/office/powerpoint/2010/main" val="16807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chemeClr val="bg1">
                <a:lumMod val="85000"/>
              </a:schemeClr>
            </a:gs>
            <a:gs pos="57000">
              <a:schemeClr val="accent6">
                <a:lumMod val="40000"/>
                <a:lumOff val="60000"/>
              </a:schemeClr>
            </a:gs>
            <a:gs pos="87000">
              <a:schemeClr val="accent1">
                <a:lumMod val="20000"/>
                <a:lumOff val="8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516884" y="184379"/>
            <a:ext cx="10283585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"/>
              <a:lightRig rig="threePt" dir="t"/>
            </a:scene3d>
          </a:bodyPr>
          <a:lstStyle/>
          <a:p>
            <a:pPr algn="ctr"/>
            <a:r>
              <a:rPr lang="ko-KR" altLang="en-US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크롤링을 통한 실시간 데이터 수집과</a:t>
            </a:r>
            <a:endParaRPr lang="en-US" altLang="ko-KR" sz="4800" b="1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altLang="ko-KR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Tableau</a:t>
            </a:r>
            <a:r>
              <a:rPr lang="ko-KR" altLang="en-US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를 </a:t>
            </a:r>
            <a:r>
              <a:rPr lang="ko-KR" altLang="en-US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사용한 시각화를 통해</a:t>
            </a:r>
            <a:endParaRPr lang="en-US" altLang="ko-KR" sz="4800" b="1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ko-KR" altLang="en-US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보다 직관적이고 실용적인</a:t>
            </a:r>
            <a:endParaRPr lang="en-US" altLang="ko-KR" sz="4800" b="1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ko-KR" altLang="en-US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결과물을 도출할수 있다</a:t>
            </a:r>
            <a:r>
              <a:rPr lang="en-US" altLang="ko-KR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altLang="ko-KR" sz="48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08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hlinkClick r:id="rId3"/>
          </p:cNvPr>
          <p:cNvSpPr/>
          <p:nvPr/>
        </p:nvSpPr>
        <p:spPr>
          <a:xfrm>
            <a:off x="2498192" y="1677157"/>
            <a:ext cx="617027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/>
              </a:rPr>
              <a:t>스토리 보드 링크</a:t>
            </a:r>
            <a:endParaRPr lang="en-US" altLang="ko-KR" sz="60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직사각형 4">
            <a:hlinkClick r:id="rId4"/>
          </p:cNvPr>
          <p:cNvSpPr/>
          <p:nvPr/>
        </p:nvSpPr>
        <p:spPr>
          <a:xfrm>
            <a:off x="3439208" y="3759746"/>
            <a:ext cx="43412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4"/>
              </a:rPr>
              <a:t>블로그 링크</a:t>
            </a:r>
            <a:endParaRPr lang="en-US" altLang="ko-KR" sz="60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14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83" y="1497497"/>
            <a:ext cx="4565307" cy="342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87199" y="2068673"/>
            <a:ext cx="235193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RightFacing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altLang="ko-KR" sz="16600" b="1" cap="none" spc="0" smtClean="0">
                <a:ln w="12700">
                  <a:solidFill>
                    <a:srgbClr val="92D050"/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tint val="66000"/>
                        <a:satMod val="160000"/>
                      </a:srgbClr>
                    </a:gs>
                    <a:gs pos="50000">
                      <a:srgbClr val="FFC000">
                        <a:tint val="44500"/>
                        <a:satMod val="160000"/>
                      </a:srgbClr>
                    </a:gs>
                    <a:gs pos="100000">
                      <a:srgbClr val="FFC0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</a:t>
            </a:r>
            <a:endParaRPr lang="en-US" altLang="ko-KR" sz="5400" b="1" cap="none" spc="0">
              <a:ln w="12700">
                <a:solidFill>
                  <a:srgbClr val="92D050"/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47620" y="2068673"/>
            <a:ext cx="2152902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altLang="ko-KR" sz="16600" b="1" cap="none" spc="0" smtClean="0">
                <a:ln w="12700">
                  <a:solidFill>
                    <a:srgbClr val="92D050"/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tint val="66000"/>
                        <a:satMod val="160000"/>
                      </a:srgbClr>
                    </a:gs>
                    <a:gs pos="50000">
                      <a:srgbClr val="FFC000">
                        <a:tint val="44500"/>
                        <a:satMod val="160000"/>
                      </a:srgbClr>
                    </a:gs>
                    <a:gs pos="100000">
                      <a:srgbClr val="FFC0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endParaRPr lang="en-US" altLang="ko-KR" sz="5400" b="1" cap="none" spc="0">
              <a:ln w="12700">
                <a:solidFill>
                  <a:srgbClr val="92D050"/>
                </a:solidFill>
                <a:prstDash val="solid"/>
              </a:ln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975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2382" y="425841"/>
            <a:ext cx="307968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600" b="0" cap="none" spc="0" smtClean="0">
                <a:ln w="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목 차</a:t>
            </a:r>
            <a:endParaRPr lang="en-US" altLang="ko-KR" sz="9600" b="0" cap="none" spc="0">
              <a:ln w="0">
                <a:solidFill>
                  <a:schemeClr val="accent4">
                    <a:lumMod val="40000"/>
                    <a:lumOff val="6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13" name="꺾인 연결선 12"/>
          <p:cNvCxnSpPr/>
          <p:nvPr/>
        </p:nvCxnSpPr>
        <p:spPr>
          <a:xfrm>
            <a:off x="2102227" y="1995500"/>
            <a:ext cx="3053976" cy="836600"/>
          </a:xfrm>
          <a:prstGeom prst="bentConnector3">
            <a:avLst>
              <a:gd name="adj1" fmla="val 1761"/>
            </a:avLst>
          </a:prstGeom>
          <a:ln w="76200">
            <a:solidFill>
              <a:srgbClr val="7030A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113562" y="2320436"/>
            <a:ext cx="1582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개요</a:t>
            </a:r>
            <a:endParaRPr lang="en-US" altLang="ko-KR" sz="5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22" name="꺾인 연결선 21"/>
          <p:cNvCxnSpPr/>
          <p:nvPr/>
        </p:nvCxnSpPr>
        <p:spPr>
          <a:xfrm>
            <a:off x="6696048" y="2832100"/>
            <a:ext cx="4086252" cy="736602"/>
          </a:xfrm>
          <a:prstGeom prst="bentConnector3">
            <a:avLst>
              <a:gd name="adj1" fmla="val 99728"/>
            </a:avLst>
          </a:prstGeom>
          <a:ln w="76200">
            <a:solidFill>
              <a:srgbClr val="7030A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786548" y="3568702"/>
            <a:ext cx="417934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데이터 수집 </a:t>
            </a:r>
            <a:endParaRPr lang="en-US" altLang="ko-KR" sz="5400" b="1" cap="none" spc="5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ko-KR" altLang="en-US" sz="5400" b="1" cap="none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및 가공</a:t>
            </a:r>
            <a:endParaRPr lang="en-US" altLang="ko-KR" sz="5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0800000">
            <a:off x="2870201" y="4030367"/>
            <a:ext cx="5020361" cy="12700"/>
          </a:xfrm>
          <a:prstGeom prst="bentConnector3">
            <a:avLst>
              <a:gd name="adj1" fmla="val 50000"/>
            </a:avLst>
          </a:prstGeom>
          <a:ln w="76200">
            <a:solidFill>
              <a:srgbClr val="7030A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34105" y="3581403"/>
            <a:ext cx="2281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시각화</a:t>
            </a:r>
            <a:endParaRPr lang="en-US" altLang="ko-KR" sz="5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32" name="꺾인 연결선 31"/>
          <p:cNvCxnSpPr/>
          <p:nvPr/>
        </p:nvCxnSpPr>
        <p:spPr>
          <a:xfrm rot="10800000">
            <a:off x="1574802" y="4644883"/>
            <a:ext cx="1955798" cy="1219916"/>
          </a:xfrm>
          <a:prstGeom prst="bentConnector3">
            <a:avLst>
              <a:gd name="adj1" fmla="val 98701"/>
            </a:avLst>
          </a:prstGeom>
          <a:ln w="76200">
            <a:solidFill>
              <a:srgbClr val="7030A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642071" y="5403134"/>
            <a:ext cx="1582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결론</a:t>
            </a:r>
            <a:endParaRPr lang="en-US" altLang="ko-KR" sz="5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10707" y="5403134"/>
            <a:ext cx="2321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 &amp; A</a:t>
            </a:r>
            <a:endParaRPr lang="en-US" altLang="ko-KR" sz="5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946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31" grpId="0"/>
      <p:bldP spid="36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85000"/>
              </a:schemeClr>
            </a:gs>
            <a:gs pos="57000">
              <a:schemeClr val="accent6">
                <a:lumMod val="40000"/>
                <a:lumOff val="60000"/>
              </a:schemeClr>
            </a:gs>
            <a:gs pos="87000">
              <a:schemeClr val="accent1">
                <a:lumMod val="20000"/>
                <a:lumOff val="8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38441" y="329600"/>
            <a:ext cx="3134191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ko-KR" altLang="en-US" sz="11500" b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sx="121000" sy="121000" algn="tl" rotWithShape="0">
                    <a:prstClr val="black">
                      <a:alpha val="40000"/>
                    </a:prstClr>
                  </a:outerShdw>
                </a:effectLst>
              </a:rPr>
              <a:t>개요</a:t>
            </a:r>
            <a:endParaRPr lang="en-US" altLang="ko-KR" sz="115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sx="121000" sy="121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25050" y="2491775"/>
            <a:ext cx="10360978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Lef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ko-KR" altLang="en-US" sz="54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네이버 날씨 실시간 정보를 </a:t>
            </a:r>
            <a:endParaRPr lang="en-US" altLang="ko-KR" sz="5400" b="1" cap="none" spc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54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크롤링하여 </a:t>
            </a:r>
            <a:r>
              <a:rPr lang="en-US" altLang="ko-KR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Tableau</a:t>
            </a:r>
            <a:r>
              <a:rPr lang="ko-KR" altLang="en-US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에서</a:t>
            </a:r>
            <a:endParaRPr lang="en-US" altLang="ko-KR" sz="5400" b="1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사용가능한 </a:t>
            </a:r>
            <a:r>
              <a:rPr lang="ko-KR" altLang="en-US" sz="54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데이터로 가공하고 </a:t>
            </a:r>
            <a:endParaRPr lang="en-US" altLang="ko-KR" sz="5400" b="1" cap="none" spc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en-US" altLang="ko-KR" sz="54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Tableau</a:t>
            </a:r>
            <a:r>
              <a:rPr lang="ko-KR" altLang="en-US" sz="54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를 활용하여 시각화 구현</a:t>
            </a:r>
            <a:endParaRPr lang="en-US" altLang="ko-KR" sz="54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238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1063336"/>
            <a:ext cx="9029700" cy="49517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2633" y="1063336"/>
            <a:ext cx="9655207" cy="43396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ko-KR" altLang="en-US" sz="13800" b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sx="121000" sy="121000" algn="tl" rotWithShape="0">
                    <a:prstClr val="black">
                      <a:alpha val="40000"/>
                    </a:prstClr>
                  </a:outerShdw>
                </a:effectLst>
              </a:rPr>
              <a:t>데이터 수집</a:t>
            </a:r>
            <a:endParaRPr lang="en-US" altLang="ko-KR" sz="13800" b="1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sx="121000" sy="121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sz="13800" b="1" cap="none" spc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50800" dist="38100" dir="2700000" sx="121000" sy="121000" algn="tl" rotWithShape="0">
                    <a:prstClr val="black">
                      <a:alpha val="40000"/>
                    </a:prstClr>
                  </a:outerShdw>
                </a:effectLst>
              </a:rPr>
              <a:t>및 가공</a:t>
            </a:r>
            <a:endParaRPr lang="en-US" altLang="ko-KR" sz="138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50800" dist="38100" dir="2700000" sx="121000" sy="121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519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377099"/>
              </p:ext>
            </p:extLst>
          </p:nvPr>
        </p:nvGraphicFramePr>
        <p:xfrm>
          <a:off x="628650" y="1295747"/>
          <a:ext cx="10925175" cy="484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764">
                  <a:extLst>
                    <a:ext uri="{9D8B030D-6E8A-4147-A177-3AD203B41FA5}">
                      <a16:colId xmlns:a16="http://schemas.microsoft.com/office/drawing/2014/main" val="1223072632"/>
                    </a:ext>
                  </a:extLst>
                </a:gridCol>
                <a:gridCol w="5391807">
                  <a:extLst>
                    <a:ext uri="{9D8B030D-6E8A-4147-A177-3AD203B41FA5}">
                      <a16:colId xmlns:a16="http://schemas.microsoft.com/office/drawing/2014/main" val="1240376932"/>
                    </a:ext>
                  </a:extLst>
                </a:gridCol>
                <a:gridCol w="2693604">
                  <a:extLst>
                    <a:ext uri="{9D8B030D-6E8A-4147-A177-3AD203B41FA5}">
                      <a16:colId xmlns:a16="http://schemas.microsoft.com/office/drawing/2014/main" val="3346166560"/>
                    </a:ext>
                  </a:extLst>
                </a:gridCol>
              </a:tblGrid>
              <a:tr h="752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smtClean="0"/>
                        <a:t>데이터명</a:t>
                      </a:r>
                      <a:endParaRPr lang="ko-KR" alt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smtClean="0"/>
                        <a:t>의미</a:t>
                      </a:r>
                      <a:endParaRPr lang="ko-KR" alt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smtClean="0"/>
                        <a:t>데이터 타입</a:t>
                      </a:r>
                      <a:endParaRPr lang="ko-KR" altLang="en-US" sz="3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9204"/>
                  </a:ext>
                </a:extLst>
              </a:tr>
              <a:tr h="509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rgbClr val="FF0000"/>
                          </a:solidFill>
                        </a:rPr>
                        <a:t>지역</a:t>
                      </a:r>
                      <a:endParaRPr lang="ko-KR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chemeClr val="tx1"/>
                          </a:solidFill>
                        </a:rPr>
                        <a:t>지역명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solidFill>
                            <a:schemeClr val="tx1"/>
                          </a:solidFill>
                        </a:rPr>
                        <a:t>STR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408372"/>
                  </a:ext>
                </a:extLst>
              </a:tr>
              <a:tr h="509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rgbClr val="FF0000"/>
                          </a:solidFill>
                        </a:rPr>
                        <a:t>날짜</a:t>
                      </a:r>
                      <a:endParaRPr lang="ko-KR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chemeClr val="tx1"/>
                          </a:solidFill>
                        </a:rPr>
                        <a:t>날짜 정보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solidFill>
                            <a:schemeClr val="tx1"/>
                          </a:solidFill>
                        </a:rPr>
                        <a:t>STR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512684"/>
                  </a:ext>
                </a:extLst>
              </a:tr>
              <a:tr h="509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rgbClr val="FF0000"/>
                          </a:solidFill>
                        </a:rPr>
                        <a:t>오전 강수확률</a:t>
                      </a:r>
                      <a:endParaRPr lang="ko-KR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chemeClr val="tx1"/>
                          </a:solidFill>
                        </a:rPr>
                        <a:t>오전 강수확률</a:t>
                      </a:r>
                      <a:r>
                        <a:rPr lang="en-US" altLang="ko-KR" sz="2400" smtClean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518582"/>
                  </a:ext>
                </a:extLst>
              </a:tr>
              <a:tr h="509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rgbClr val="FF0000"/>
                          </a:solidFill>
                        </a:rPr>
                        <a:t>오후 강수확률</a:t>
                      </a:r>
                      <a:endParaRPr lang="ko-KR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chemeClr val="tx1"/>
                          </a:solidFill>
                        </a:rPr>
                        <a:t>오후 강수확률</a:t>
                      </a:r>
                      <a:r>
                        <a:rPr lang="en-US" altLang="ko-KR" sz="2400" smtClean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934765"/>
                  </a:ext>
                </a:extLst>
              </a:tr>
              <a:tr h="509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rgbClr val="FF0000"/>
                          </a:solidFill>
                        </a:rPr>
                        <a:t>최저기온</a:t>
                      </a:r>
                      <a:endParaRPr lang="ko-KR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mtClean="0">
                          <a:solidFill>
                            <a:schemeClr val="tx1"/>
                          </a:solidFill>
                        </a:rPr>
                        <a:t>당일 최저기온</a:t>
                      </a:r>
                      <a:r>
                        <a:rPr lang="en-US" altLang="ko-KR" sz="24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2400" b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2400" b="0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89877"/>
                  </a:ext>
                </a:extLst>
              </a:tr>
              <a:tr h="509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rgbClr val="FF0000"/>
                          </a:solidFill>
                        </a:rPr>
                        <a:t>최고기온</a:t>
                      </a:r>
                      <a:endParaRPr lang="ko-KR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smtClean="0">
                          <a:solidFill>
                            <a:schemeClr val="tx1"/>
                          </a:solidFill>
                        </a:rPr>
                        <a:t>당일 최고기온</a:t>
                      </a:r>
                      <a:r>
                        <a:rPr lang="en-US" altLang="ko-KR" sz="24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2400" b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en-US" altLang="ko-KR" sz="24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2400" b="0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221362"/>
                  </a:ext>
                </a:extLst>
              </a:tr>
              <a:tr h="509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rgbClr val="FF0000"/>
                          </a:solidFill>
                        </a:rPr>
                        <a:t>위도</a:t>
                      </a:r>
                      <a:endParaRPr lang="ko-KR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chemeClr val="tx1"/>
                          </a:solidFill>
                        </a:rPr>
                        <a:t>해당지역의 위도정보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solidFill>
                            <a:schemeClr val="tx1"/>
                          </a:solidFill>
                        </a:rPr>
                        <a:t>float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720060"/>
                  </a:ext>
                </a:extLst>
              </a:tr>
              <a:tr h="524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rgbClr val="FF0000"/>
                          </a:solidFill>
                        </a:rPr>
                        <a:t>경도</a:t>
                      </a:r>
                      <a:endParaRPr lang="ko-KR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mtClean="0">
                          <a:solidFill>
                            <a:schemeClr val="tx1"/>
                          </a:solidFill>
                        </a:rPr>
                        <a:t>해당지역의 경도정보</a:t>
                      </a:r>
                      <a:endParaRPr lang="en-US" altLang="ko-KR" sz="240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15692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33575" y="678737"/>
            <a:ext cx="8533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ko-KR" altLang="en-US" sz="5400" b="0" cap="none" spc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수집된 데이터에 대한 정의</a:t>
            </a:r>
            <a:endParaRPr lang="en-US" altLang="ko-KR" sz="5400" b="0" cap="none" spc="0" smtClean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662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6" y="1335640"/>
            <a:ext cx="10373352" cy="509084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9325" y="347425"/>
            <a:ext cx="103733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파이썬으로 크롤링해서 날씨데이터 수집</a:t>
            </a:r>
            <a:endParaRPr lang="en-US" altLang="ko-KR" sz="4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7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6" y="562510"/>
            <a:ext cx="7279749" cy="59179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78230" y="982310"/>
            <a:ext cx="376034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실시간</a:t>
            </a:r>
            <a:endParaRPr lang="en-US" altLang="ko-KR" sz="5400" b="1" smtClean="0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5400" b="1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대구날씨를</a:t>
            </a:r>
            <a:endParaRPr lang="en-US" altLang="ko-KR" sz="5400" b="1" smtClean="0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5400" b="1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크롤링하고</a:t>
            </a:r>
            <a:endParaRPr lang="en-US" altLang="ko-KR" sz="5400" b="1" smtClean="0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5400" b="1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데이터를</a:t>
            </a:r>
            <a:endParaRPr lang="en-US" altLang="ko-KR" sz="5400" b="1" smtClean="0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5400" b="1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엑셀로</a:t>
            </a:r>
            <a:endParaRPr lang="en-US" altLang="ko-KR" sz="5400" b="1" smtClean="0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5400" b="1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저장</a:t>
            </a:r>
            <a:endParaRPr lang="en-US" altLang="ko-KR" sz="5400" b="1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5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74" y="2791307"/>
            <a:ext cx="7166921" cy="32480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37356" y="565601"/>
            <a:ext cx="1047964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실시간 전국날씨를 크롤링하고</a:t>
            </a:r>
            <a:endParaRPr lang="en-US" altLang="ko-KR" sz="5400" b="1" smtClean="0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ko-KR" altLang="en-US" sz="5400" b="1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데이터를 엑셀로 저장</a:t>
            </a:r>
            <a:endParaRPr lang="en-US" altLang="ko-KR" sz="5400" b="1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44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1" y="963951"/>
            <a:ext cx="4489807" cy="33630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72955" y="3039254"/>
            <a:ext cx="7840608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ko-KR" altLang="en-US" sz="19900" b="1" cap="none" spc="0" smtClean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시각화</a:t>
            </a:r>
            <a:endParaRPr lang="en-US" altLang="ko-KR" sz="19900" b="1" cap="none" spc="0">
              <a:ln w="6600">
                <a:solidFill>
                  <a:srgbClr val="FFFF00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95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274</Words>
  <Application>Microsoft Office PowerPoint</Application>
  <PresentationFormat>와이드스크린</PresentationFormat>
  <Paragraphs>104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</dc:creator>
  <cp:lastModifiedBy>1</cp:lastModifiedBy>
  <cp:revision>65</cp:revision>
  <dcterms:created xsi:type="dcterms:W3CDTF">2021-07-22T06:14:18Z</dcterms:created>
  <dcterms:modified xsi:type="dcterms:W3CDTF">2021-08-02T02:28:02Z</dcterms:modified>
</cp:coreProperties>
</file>